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1804" r:id="rId3"/>
    <p:sldId id="1783" r:id="rId4"/>
    <p:sldId id="278" r:id="rId5"/>
    <p:sldId id="1727" r:id="rId6"/>
    <p:sldId id="1784" r:id="rId7"/>
    <p:sldId id="1785" r:id="rId8"/>
    <p:sldId id="279" r:id="rId9"/>
    <p:sldId id="280" r:id="rId10"/>
    <p:sldId id="1786" r:id="rId11"/>
    <p:sldId id="1806" r:id="rId12"/>
    <p:sldId id="1803" r:id="rId13"/>
    <p:sldId id="180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FtLLPszlp0ef/sZyVQMv9QOvS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719"/>
  </p:normalViewPr>
  <p:slideViewPr>
    <p:cSldViewPr snapToGrid="0">
      <p:cViewPr varScale="1">
        <p:scale>
          <a:sx n="93" d="100"/>
          <a:sy n="93" d="100"/>
        </p:scale>
        <p:origin x="96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C4188-92CF-4032-8E66-A8B3BEFE06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26571" y="1788884"/>
            <a:ext cx="9144000" cy="134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26571" y="3337560"/>
            <a:ext cx="7852229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>
            <a:spLocks noGrp="1"/>
          </p:cNvSpPr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1"/>
          </p:nvPr>
        </p:nvSpPr>
        <p:spPr>
          <a:xfrm>
            <a:off x="339212" y="1253330"/>
            <a:ext cx="11391233" cy="505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339212" y="6364151"/>
            <a:ext cx="21301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39212" y="1253330"/>
            <a:ext cx="11391233" cy="505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xinwucwp/faultSeg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gbes.com" TargetMode="External"/><Relationship Id="rId2" Type="http://schemas.openxmlformats.org/officeDocument/2006/relationships/hyperlink" Target="https://dgbes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ctrTitle"/>
          </p:nvPr>
        </p:nvSpPr>
        <p:spPr>
          <a:xfrm>
            <a:off x="326575" y="1914297"/>
            <a:ext cx="11171742" cy="1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Arial"/>
              <a:buNone/>
            </a:pPr>
            <a:r>
              <a:rPr lang="en-US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Building and Training </a:t>
            </a:r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2D CNN Model 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OpendTect</a:t>
            </a:r>
            <a:endParaRPr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31;p1"/>
          <p:cNvSpPr txBox="1">
            <a:spLocks noGrp="1"/>
          </p:cNvSpPr>
          <p:nvPr>
            <p:ph type="subTitle" idx="1"/>
          </p:nvPr>
        </p:nvSpPr>
        <p:spPr>
          <a:xfrm>
            <a:off x="397796" y="3330760"/>
            <a:ext cx="7852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r>
              <a:rPr lang="en-US" sz="1800" dirty="0"/>
              <a:t>Webinar – 15 June 2023</a:t>
            </a:r>
            <a:endParaRPr sz="18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br>
              <a:rPr lang="nl-NL" sz="1800" dirty="0"/>
            </a:br>
            <a:r>
              <a:rPr lang="nl-NL" sz="1800" dirty="0"/>
              <a:t>Hadyan Pratama &amp; David Markus, </a:t>
            </a:r>
            <a:r>
              <a:rPr lang="nl-NL" sz="1800" b="1" dirty="0"/>
              <a:t>dGB Earth Sciences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C615-365B-30B2-1CF7-43CA1482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59B2-336C-582E-48AA-A9F18F24C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6219243" cy="47901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Seismic Fault Segmentation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2D U-Net Transfer Learning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64F-950D-3EB0-240F-184922646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26" y="1841945"/>
            <a:ext cx="4382902" cy="31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92AB-D6BC-BFC6-D1C3-1DCB2466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32F52-109F-BDBF-1F68-CA59E6312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5663765" cy="5058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Training the 2D U-Net VGG19 model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Save the model with the correct header</a:t>
            </a:r>
          </a:p>
          <a:p>
            <a:r>
              <a:rPr lang="en-US" dirty="0"/>
              <a:t>Import the saved model to </a:t>
            </a:r>
            <a:r>
              <a:rPr lang="en-US" dirty="0" err="1"/>
              <a:t>OpendTect</a:t>
            </a:r>
            <a:endParaRPr lang="en-US" dirty="0"/>
          </a:p>
          <a:p>
            <a:r>
              <a:rPr lang="en-US" dirty="0"/>
              <a:t>Apply the imported model to real seismic data in </a:t>
            </a:r>
            <a:r>
              <a:rPr lang="en-US" dirty="0" err="1"/>
              <a:t>OpendTect</a:t>
            </a:r>
            <a:endParaRPr lang="en-US" dirty="0"/>
          </a:p>
          <a:p>
            <a:r>
              <a:rPr lang="en-US" dirty="0"/>
              <a:t>Display the applied result</a:t>
            </a:r>
          </a:p>
          <a:p>
            <a:r>
              <a:rPr lang="en-US" dirty="0"/>
              <a:t>Bonus session:</a:t>
            </a:r>
          </a:p>
          <a:p>
            <a:pPr lvl="1"/>
            <a:r>
              <a:rPr lang="en-US" dirty="0"/>
              <a:t>extract seismic data for training your own model</a:t>
            </a:r>
          </a:p>
          <a:p>
            <a:pPr lvl="1"/>
            <a:r>
              <a:rPr lang="en-US" dirty="0"/>
              <a:t>use OpendTect’s python library </a:t>
            </a:r>
            <a:r>
              <a:rPr lang="en-US" b="1" i="1" dirty="0"/>
              <a:t>dgbpy </a:t>
            </a:r>
            <a:r>
              <a:rPr lang="en-US" dirty="0"/>
              <a:t>to train your own model</a:t>
            </a:r>
            <a:endParaRPr lang="en-US" b="1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E2B1C1B-CD06-F7FA-A5E4-BB8330DE8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0"/>
          <a:stretch/>
        </p:blipFill>
        <p:spPr bwMode="auto">
          <a:xfrm>
            <a:off x="6302018" y="2433637"/>
            <a:ext cx="201484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EB1CC-026B-BE58-D42E-8B67AE7A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/>
          <a:stretch/>
        </p:blipFill>
        <p:spPr bwMode="auto">
          <a:xfrm>
            <a:off x="9344081" y="2430970"/>
            <a:ext cx="2014847" cy="19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34163-BEA2-74A5-E3C8-CDB96EF019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84" y="3038444"/>
            <a:ext cx="1074897" cy="778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1B2F4-CBD9-74D7-B69F-060D6133A3B9}"/>
              </a:ext>
            </a:extLst>
          </p:cNvPr>
          <p:cNvSpPr txBox="1"/>
          <p:nvPr/>
        </p:nvSpPr>
        <p:spPr>
          <a:xfrm>
            <a:off x="8316865" y="3127583"/>
            <a:ext cx="10748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2D U-Net VGG19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390FF-B7C9-DD0A-2C2A-F215A6E55811}"/>
              </a:ext>
            </a:extLst>
          </p:cNvPr>
          <p:cNvSpPr txBox="1"/>
          <p:nvPr/>
        </p:nvSpPr>
        <p:spPr>
          <a:xfrm>
            <a:off x="6732579" y="1913021"/>
            <a:ext cx="419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Synthetic data from FaultSeg3D: </a:t>
            </a:r>
            <a:r>
              <a:rPr lang="en-US" dirty="0">
                <a:hlinkClick r:id="rId5"/>
              </a:rPr>
              <a:t>Link (github.com)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E6B87-2FF6-0867-7AC6-770856C708B2}"/>
              </a:ext>
            </a:extLst>
          </p:cNvPr>
          <p:cNvSpPr txBox="1"/>
          <p:nvPr/>
        </p:nvSpPr>
        <p:spPr>
          <a:xfrm>
            <a:off x="6302018" y="4621935"/>
            <a:ext cx="49854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Wu, </a:t>
            </a:r>
            <a:r>
              <a:rPr lang="en-US" sz="1000" dirty="0" err="1"/>
              <a:t>Xinming</a:t>
            </a:r>
            <a:r>
              <a:rPr lang="en-US" sz="1000" dirty="0"/>
              <a:t> &amp; Liang, </a:t>
            </a:r>
            <a:r>
              <a:rPr lang="en-US" sz="1000" dirty="0" err="1"/>
              <a:t>Luming</a:t>
            </a:r>
            <a:r>
              <a:rPr lang="en-US" sz="1000" dirty="0"/>
              <a:t> &amp; Shi, </a:t>
            </a:r>
            <a:r>
              <a:rPr lang="en-US" sz="1000" dirty="0" err="1"/>
              <a:t>Yunzhi</a:t>
            </a:r>
            <a:r>
              <a:rPr lang="en-US" sz="1000" dirty="0"/>
              <a:t> &amp; </a:t>
            </a:r>
            <a:r>
              <a:rPr lang="en-US" sz="1000" dirty="0" err="1"/>
              <a:t>Fomel</a:t>
            </a:r>
            <a:r>
              <a:rPr lang="en-US" sz="1000" dirty="0"/>
              <a:t>, Sergey. (2019). FaultSeg3D: Using synthetic data sets to train an end-to-end convolutional neural network for 3D seismic fault segmentation. Geophysics. 84. IM35–IM45. 10.1190/geo2018-0646.1. </a:t>
            </a:r>
          </a:p>
        </p:txBody>
      </p:sp>
    </p:spTree>
    <p:extLst>
      <p:ext uri="{BB962C8B-B14F-4D97-AF65-F5344CB8AC3E}">
        <p14:creationId xmlns:p14="http://schemas.microsoft.com/office/powerpoint/2010/main" val="57481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D316-51C0-5266-84FA-8790F2E5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65592-F21E-71E9-4279-0147ADD35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shown it is easy to use the </a:t>
            </a:r>
            <a:r>
              <a:rPr lang="en-US" dirty="0" err="1"/>
              <a:t>OpendTect</a:t>
            </a:r>
            <a:r>
              <a:rPr lang="en-US" dirty="0"/>
              <a:t> Machine Learning Plugin Python development environment to:</a:t>
            </a:r>
          </a:p>
          <a:p>
            <a:pPr lvl="1"/>
            <a:r>
              <a:rPr lang="en-US" dirty="0"/>
              <a:t>create new model architectures</a:t>
            </a:r>
          </a:p>
          <a:p>
            <a:pPr lvl="1"/>
            <a:r>
              <a:rPr lang="en-US" dirty="0"/>
              <a:t>customizing models</a:t>
            </a:r>
          </a:p>
          <a:p>
            <a:pPr lvl="1"/>
            <a:r>
              <a:rPr lang="en-US" dirty="0"/>
              <a:t>transfer-train weights from </a:t>
            </a:r>
            <a:r>
              <a:rPr lang="en-US"/>
              <a:t>previous models</a:t>
            </a:r>
            <a:endParaRPr lang="en-US" dirty="0"/>
          </a:p>
          <a:p>
            <a:pPr lvl="1"/>
            <a:r>
              <a:rPr lang="en-US" dirty="0"/>
              <a:t>import models back to </a:t>
            </a:r>
            <a:r>
              <a:rPr lang="en-US" dirty="0" err="1"/>
              <a:t>OpendTect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the next webinar we will</a:t>
            </a:r>
          </a:p>
          <a:p>
            <a:pPr lvl="1"/>
            <a:r>
              <a:rPr lang="en-US" dirty="0"/>
              <a:t>use data augmentation to facilitate better training outcomes</a:t>
            </a:r>
          </a:p>
          <a:p>
            <a:pPr lvl="1"/>
            <a:r>
              <a:rPr lang="en-US" dirty="0"/>
              <a:t>apply these models in an interpretive workflow</a:t>
            </a:r>
          </a:p>
          <a:p>
            <a:pPr lvl="1"/>
            <a:r>
              <a:rPr lang="en-US" dirty="0"/>
              <a:t>fine-tune the models using transfer-training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watching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For more information </a:t>
            </a:r>
            <a:r>
              <a:rPr lang="nl-NL" dirty="0" err="1"/>
              <a:t>visit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dgbes.com </a:t>
            </a:r>
            <a:r>
              <a:rPr lang="nl-NL" dirty="0"/>
              <a:t>or email </a:t>
            </a:r>
            <a:r>
              <a:rPr lang="nl-NL" dirty="0">
                <a:hlinkClick r:id="rId3"/>
              </a:rPr>
              <a:t>info@dgbes.com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487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C615-365B-30B2-1CF7-43CA1482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59B2-336C-582E-48AA-A9F18F24C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6219243" cy="47901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Seismic Fault Segmentation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2D U-Net Transfer Learning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64F-950D-3EB0-240F-184922646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26" y="1841945"/>
            <a:ext cx="4382902" cy="31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C615-365B-30B2-1CF7-43CA1482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59B2-336C-582E-48AA-A9F18F24C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6219243" cy="479011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Seismic Fault Segmentation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2D U-Net Transfer Learning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64F-950D-3EB0-240F-184922646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26" y="1841945"/>
            <a:ext cx="4382902" cy="31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3C11-0B8A-9033-D9B7-DCD531EF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Fault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E781D-C71B-BE6C-1F93-9E02D93B5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5526" y="1330558"/>
            <a:ext cx="6223402" cy="5058569"/>
          </a:xfrm>
        </p:spPr>
        <p:txBody>
          <a:bodyPr>
            <a:noAutofit/>
          </a:bodyPr>
          <a:lstStyle/>
          <a:p>
            <a:r>
              <a:rPr lang="en-US" sz="2000" b="1" dirty="0"/>
              <a:t>Faults</a:t>
            </a:r>
            <a:r>
              <a:rPr lang="en-US" sz="2000" dirty="0"/>
              <a:t> are </a:t>
            </a:r>
            <a:r>
              <a:rPr lang="en-US" sz="2000" b="1" dirty="0"/>
              <a:t>pivotal geological features </a:t>
            </a:r>
            <a:r>
              <a:rPr lang="en-US" sz="2000" dirty="0"/>
              <a:t>in reservoir characterization </a:t>
            </a:r>
            <a:r>
              <a:rPr lang="en-US" sz="2000" b="1" dirty="0"/>
              <a:t>as they can trap hydrocarbons,</a:t>
            </a:r>
            <a:r>
              <a:rPr lang="en-US" sz="2000" dirty="0"/>
              <a:t> forming reservoirs.</a:t>
            </a:r>
          </a:p>
          <a:p>
            <a:r>
              <a:rPr lang="en-US" sz="2000" b="1" dirty="0"/>
              <a:t>Manual interpretation </a:t>
            </a:r>
            <a:r>
              <a:rPr lang="en-US" sz="2000" dirty="0"/>
              <a:t>of seismic images by domain experts </a:t>
            </a:r>
            <a:r>
              <a:rPr lang="en-US" sz="2000" b="1" dirty="0"/>
              <a:t>can be time-consuming</a:t>
            </a:r>
            <a:r>
              <a:rPr lang="en-US" sz="2000" dirty="0"/>
              <a:t>, taking months to complete.</a:t>
            </a:r>
          </a:p>
          <a:p>
            <a:r>
              <a:rPr lang="en-US" sz="2000" dirty="0"/>
              <a:t>Artificial Intelligence technology, specifically </a:t>
            </a:r>
            <a:r>
              <a:rPr lang="en-US" sz="2000" b="1" dirty="0"/>
              <a:t>Convolutional Neural Network (CNN)</a:t>
            </a:r>
            <a:r>
              <a:rPr lang="en-US" sz="2000" dirty="0"/>
              <a:t> methods, offers a solution to expedite seismic interpretation while improving accuracy.</a:t>
            </a:r>
          </a:p>
          <a:p>
            <a:r>
              <a:rPr lang="en-US" sz="2000" dirty="0"/>
              <a:t>AI-driven seismic interpretation </a:t>
            </a:r>
            <a:r>
              <a:rPr lang="en-US" sz="2000" b="1" dirty="0"/>
              <a:t>accelerates the process</a:t>
            </a:r>
            <a:r>
              <a:rPr lang="en-US" sz="2000" dirty="0"/>
              <a:t> and enhances the precision of identifying faults, </a:t>
            </a:r>
            <a:r>
              <a:rPr lang="en-US" sz="2000" b="1" dirty="0"/>
              <a:t>saving time and resources</a:t>
            </a:r>
            <a:r>
              <a:rPr lang="en-US" sz="2000" dirty="0"/>
              <a:t>.</a:t>
            </a:r>
          </a:p>
          <a:p>
            <a:r>
              <a:rPr lang="en-US" sz="2000" dirty="0"/>
              <a:t>By leveraging AI technology, </a:t>
            </a:r>
            <a:r>
              <a:rPr lang="en-US" sz="2000" b="1" dirty="0"/>
              <a:t>experts can focus </a:t>
            </a:r>
            <a:r>
              <a:rPr lang="en-US" sz="2000" dirty="0"/>
              <a:t>on </a:t>
            </a:r>
            <a:r>
              <a:rPr lang="en-US" sz="2000" b="1" dirty="0"/>
              <a:t>higher-level analysis</a:t>
            </a:r>
            <a:r>
              <a:rPr lang="en-US" sz="2000" dirty="0"/>
              <a:t>, utilizing their expertise for more comprehensive reservoir evaluation.</a:t>
            </a:r>
          </a:p>
        </p:txBody>
      </p:sp>
      <p:pic>
        <p:nvPicPr>
          <p:cNvPr id="4" name="Picture 2" descr="https://lh6.googleusercontent.com/W94EhOhMrRumMuMZ7UZzBsrrXukvVAgexskkPqQQ3oXb8SHHnd1C7wjIPbzE4I1P4lZCSGHVMIL2algs5vY6v4uU9wo92Hl1iWq06eZzEQoI1DKnrNK9UrJF0Lin7YwYqbZTXdV3">
            <a:extLst>
              <a:ext uri="{FF2B5EF4-FFF2-40B4-BE49-F238E27FC236}">
                <a16:creationId xmlns:a16="http://schemas.microsoft.com/office/drawing/2014/main" id="{BB5875D3-D28F-207C-0E83-1207758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72" y="1330557"/>
            <a:ext cx="4170706" cy="505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35250" y="2"/>
            <a:ext cx="8089127" cy="940295"/>
          </a:xfrm>
          <a:prstGeom prst="rect">
            <a:avLst/>
          </a:prstGeom>
        </p:spPr>
        <p:txBody>
          <a:bodyPr lIns="121917" tIns="60959" rIns="121917" bIns="60959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Existing 3D Fault Predictor</a:t>
            </a:r>
          </a:p>
        </p:txBody>
      </p:sp>
      <p:pic>
        <p:nvPicPr>
          <p:cNvPr id="1026" name="Picture 2" descr="https://lh6.googleusercontent.com/W94EhOhMrRumMuMZ7UZzBsrrXukvVAgexskkPqQQ3oXb8SHHnd1C7wjIPbzE4I1P4lZCSGHVMIL2algs5vY6v4uU9wo92Hl1iWq06eZzEQoI1DKnrNK9UrJF0Lin7YwYqbZTXdV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0" y="1119661"/>
            <a:ext cx="4685865" cy="568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205BF-C873-4106-8F53-5470ABD572A4}"/>
              </a:ext>
            </a:extLst>
          </p:cNvPr>
          <p:cNvSpPr txBox="1"/>
          <p:nvPr/>
        </p:nvSpPr>
        <p:spPr>
          <a:xfrm>
            <a:off x="2254277" y="735111"/>
            <a:ext cx="8354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Faults</a:t>
            </a:r>
            <a:endParaRPr lang="en-NL" sz="1867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5075A6-E5AA-4415-9774-10243818BFF5}"/>
              </a:ext>
            </a:extLst>
          </p:cNvPr>
          <p:cNvGrpSpPr/>
          <p:nvPr/>
        </p:nvGrpSpPr>
        <p:grpSpPr>
          <a:xfrm>
            <a:off x="5609499" y="2848738"/>
            <a:ext cx="5993471" cy="2225240"/>
            <a:chOff x="4094380" y="3447089"/>
            <a:chExt cx="4495103" cy="16689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12388B-C647-45F2-B472-D3BCDBDCC4D9}"/>
                </a:ext>
              </a:extLst>
            </p:cNvPr>
            <p:cNvGrpSpPr/>
            <p:nvPr/>
          </p:nvGrpSpPr>
          <p:grpSpPr>
            <a:xfrm>
              <a:off x="4094380" y="3447089"/>
              <a:ext cx="4495103" cy="1668930"/>
              <a:chOff x="4204006" y="3414982"/>
              <a:chExt cx="4495103" cy="1668930"/>
            </a:xfrm>
          </p:grpSpPr>
          <p:pic>
            <p:nvPicPr>
              <p:cNvPr id="14" name="Picture 4" descr="https://lh5.googleusercontent.com/pCHq1M9Fc4hYr9d83o1mhO5Vui8DpfxsA4cQS7mnfaT_gWP8rolxMHhKizc8GkExfCxoaW8TMo0RLIdn_-fXBuD1ne1VW6v2nxypDFtYXmGC-7rqLHA42_QDUbLJES-4sobfnnNF">
                <a:extLst>
                  <a:ext uri="{FF2B5EF4-FFF2-40B4-BE49-F238E27FC236}">
                    <a16:creationId xmlns:a16="http://schemas.microsoft.com/office/drawing/2014/main" id="{72E14FEA-2976-4C31-99E8-9C0509BBA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7388" y="3792952"/>
                <a:ext cx="1154451" cy="769634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2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Arrow: Down 14">
                <a:extLst>
                  <a:ext uri="{FF2B5EF4-FFF2-40B4-BE49-F238E27FC236}">
                    <a16:creationId xmlns:a16="http://schemas.microsoft.com/office/drawing/2014/main" id="{CFD63543-058A-4027-A105-A12E01064E69}"/>
                  </a:ext>
                </a:extLst>
              </p:cNvPr>
              <p:cNvSpPr/>
              <p:nvPr/>
            </p:nvSpPr>
            <p:spPr>
              <a:xfrm rot="16200000">
                <a:off x="6288192" y="4716879"/>
                <a:ext cx="258618" cy="47544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 sz="1867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FA49E44-46AA-4FCE-A20B-8328A67F1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696969"/>
                  </a:clrFrom>
                  <a:clrTo>
                    <a:srgbClr val="69696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189943" y="3414982"/>
                <a:ext cx="1435308" cy="151930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AB9F0E-40BE-4040-A96E-B13277AB3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696969"/>
                  </a:clrFrom>
                  <a:clrTo>
                    <a:srgbClr val="69696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04006" y="3450985"/>
                <a:ext cx="1460873" cy="1453569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03F8A6B-9657-4B0D-BA40-DBE15DE0C98D}"/>
                  </a:ext>
                </a:extLst>
              </p:cNvPr>
              <p:cNvSpPr/>
              <p:nvPr/>
            </p:nvSpPr>
            <p:spPr>
              <a:xfrm>
                <a:off x="4214758" y="4825293"/>
                <a:ext cx="144655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128x128x128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87BFEE-EE10-4E8F-B1F0-672DDA56B47E}"/>
                  </a:ext>
                </a:extLst>
              </p:cNvPr>
              <p:cNvSpPr/>
              <p:nvPr/>
            </p:nvSpPr>
            <p:spPr>
              <a:xfrm>
                <a:off x="7132334" y="4825293"/>
                <a:ext cx="156677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128x128x128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464C59-B454-47B6-81B1-DCF239EF47A9}"/>
                </a:ext>
              </a:extLst>
            </p:cNvPr>
            <p:cNvSpPr txBox="1"/>
            <p:nvPr/>
          </p:nvSpPr>
          <p:spPr>
            <a:xfrm>
              <a:off x="5830604" y="3483092"/>
              <a:ext cx="79613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dirty="0"/>
                <a:t>3D </a:t>
              </a:r>
              <a:r>
                <a:rPr lang="en-US" sz="1867" dirty="0" err="1"/>
                <a:t>Unet</a:t>
              </a:r>
              <a:endParaRPr lang="en-NL" sz="1867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9CD946-BA00-44F7-9E4E-835728E351BB}"/>
              </a:ext>
            </a:extLst>
          </p:cNvPr>
          <p:cNvSpPr txBox="1"/>
          <p:nvPr/>
        </p:nvSpPr>
        <p:spPr>
          <a:xfrm>
            <a:off x="589030" y="1381451"/>
            <a:ext cx="17107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Input seismic</a:t>
            </a:r>
            <a:endParaRPr lang="en-NL" sz="1867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57662-91A4-429A-8CB0-8FF982BC37E3}"/>
              </a:ext>
            </a:extLst>
          </p:cNvPr>
          <p:cNvSpPr txBox="1"/>
          <p:nvPr/>
        </p:nvSpPr>
        <p:spPr>
          <a:xfrm>
            <a:off x="589029" y="4148215"/>
            <a:ext cx="221406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US" sz="1867" b="1" dirty="0">
                <a:solidFill>
                  <a:schemeClr val="bg1"/>
                </a:solidFill>
              </a:rPr>
              <a:t>predicted faults</a:t>
            </a:r>
            <a:endParaRPr lang="en-NL" sz="1867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29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C615-365B-30B2-1CF7-43CA1482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59B2-336C-582E-48AA-A9F18F24C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6219243" cy="47901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Seismic Fault Segmentation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2D U-Net Transfer Learning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64F-950D-3EB0-240F-184922646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26" y="1841945"/>
            <a:ext cx="4382902" cy="31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3F04-3AF9-260E-405B-ED2F15946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6C5B4-4A11-FA70-A380-AEFF1C61F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6834" y="1441449"/>
            <a:ext cx="5226507" cy="5058569"/>
          </a:xfrm>
        </p:spPr>
        <p:txBody>
          <a:bodyPr>
            <a:noAutofit/>
          </a:bodyPr>
          <a:lstStyle/>
          <a:p>
            <a:pPr fontAlgn="base"/>
            <a:r>
              <a:rPr lang="en-US" sz="1800" b="1" dirty="0"/>
              <a:t>Image segmentation and image classification </a:t>
            </a:r>
            <a:r>
              <a:rPr lang="en-US" sz="1800" dirty="0"/>
              <a:t>are two distinct tasks within Convolutional Neural Network (CNN) algorithms, </a:t>
            </a:r>
            <a:r>
              <a:rPr lang="en-US" sz="1800" b="1" dirty="0"/>
              <a:t>each serving different purposes in computer vision</a:t>
            </a:r>
            <a:r>
              <a:rPr lang="en-US" sz="1800" dirty="0"/>
              <a:t>.</a:t>
            </a:r>
            <a:endParaRPr lang="en-US" sz="1800" b="1" dirty="0"/>
          </a:p>
          <a:p>
            <a:pPr fontAlgn="base"/>
            <a:r>
              <a:rPr lang="en-US" sz="1800" b="1" dirty="0"/>
              <a:t>Image classification </a:t>
            </a:r>
            <a:r>
              <a:rPr lang="en-US" sz="1800" dirty="0"/>
              <a:t>aims </a:t>
            </a:r>
            <a:r>
              <a:rPr lang="en-US" sz="1800" b="1" dirty="0"/>
              <a:t>to assign a single label </a:t>
            </a:r>
            <a:r>
              <a:rPr lang="en-US" sz="1800" dirty="0"/>
              <a:t>or class to an entire input image, categorizing it into predefined classes or categories.</a:t>
            </a:r>
            <a:endParaRPr lang="en-US" sz="1800" b="1" dirty="0"/>
          </a:p>
          <a:p>
            <a:pPr fontAlgn="base"/>
            <a:r>
              <a:rPr lang="en-US" sz="1800" dirty="0"/>
              <a:t>On the other hand, </a:t>
            </a:r>
            <a:r>
              <a:rPr lang="en-US" sz="1800" b="1" dirty="0"/>
              <a:t>image segmentation </a:t>
            </a:r>
            <a:r>
              <a:rPr lang="en-US" sz="1800" dirty="0"/>
              <a:t>provides a more fine-grained analysis of an image, allowing for </a:t>
            </a:r>
            <a:r>
              <a:rPr lang="en-US" sz="1800" b="1" dirty="0"/>
              <a:t>pixel-level identification </a:t>
            </a:r>
            <a:r>
              <a:rPr lang="en-US" sz="1800" dirty="0"/>
              <a:t>and differentiation of various objects, boundaries, or areas of interest.</a:t>
            </a:r>
          </a:p>
          <a:p>
            <a:pPr fontAlgn="base"/>
            <a:r>
              <a:rPr lang="en-US" sz="1800" b="1" dirty="0"/>
              <a:t>For seismic fault identification</a:t>
            </a:r>
            <a:r>
              <a:rPr lang="en-US" sz="1800" dirty="0"/>
              <a:t>, the problem </a:t>
            </a:r>
            <a:r>
              <a:rPr lang="en-US" sz="1800" b="1" dirty="0"/>
              <a:t>falls under image segmentation</a:t>
            </a:r>
            <a:r>
              <a:rPr lang="en-US" sz="1800" dirty="0"/>
              <a:t>, as the objective is to assign each point in the seismic data to a specific predefined class.</a:t>
            </a:r>
            <a:endParaRPr lang="en-US" sz="1800" b="1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1E4935F-81AC-09BB-4D00-A885DF93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4" y="1690688"/>
            <a:ext cx="61214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B7819-2E9C-5567-639D-F7678004E518}"/>
              </a:ext>
            </a:extLst>
          </p:cNvPr>
          <p:cNvSpPr txBox="1"/>
          <p:nvPr/>
        </p:nvSpPr>
        <p:spPr>
          <a:xfrm>
            <a:off x="2859741" y="4063922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Image Segmentation</a:t>
            </a:r>
          </a:p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Mapping each pixel points</a:t>
            </a:r>
          </a:p>
        </p:txBody>
      </p:sp>
      <p:pic>
        <p:nvPicPr>
          <p:cNvPr id="14" name="Google Shape;139;p10">
            <a:extLst>
              <a:ext uri="{FF2B5EF4-FFF2-40B4-BE49-F238E27FC236}">
                <a16:creationId xmlns:a16="http://schemas.microsoft.com/office/drawing/2014/main" id="{9919C8E4-FA43-CF08-F09D-C6539C5980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511" t="13000" r="59766" b="10694"/>
          <a:stretch/>
        </p:blipFill>
        <p:spPr>
          <a:xfrm>
            <a:off x="1039271" y="4498521"/>
            <a:ext cx="2220686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9;p12">
            <a:extLst>
              <a:ext uri="{FF2B5EF4-FFF2-40B4-BE49-F238E27FC236}">
                <a16:creationId xmlns:a16="http://schemas.microsoft.com/office/drawing/2014/main" id="{9C4A49A0-5974-C960-4CA9-0D13E839A9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007" t="11846" r="59270" b="11846"/>
          <a:stretch/>
        </p:blipFill>
        <p:spPr>
          <a:xfrm>
            <a:off x="4434745" y="4498521"/>
            <a:ext cx="2220687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798062-E7D6-44B2-8CFE-2AA7DA89266F}"/>
              </a:ext>
            </a:extLst>
          </p:cNvPr>
          <p:cNvSpPr txBox="1"/>
          <p:nvPr/>
        </p:nvSpPr>
        <p:spPr>
          <a:xfrm>
            <a:off x="3049697" y="1441449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Image Classification</a:t>
            </a:r>
          </a:p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Assign single label</a:t>
            </a:r>
          </a:p>
        </p:txBody>
      </p:sp>
    </p:spTree>
    <p:extLst>
      <p:ext uri="{BB962C8B-B14F-4D97-AF65-F5344CB8AC3E}">
        <p14:creationId xmlns:p14="http://schemas.microsoft.com/office/powerpoint/2010/main" val="17292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9FBA-AF63-0EDC-E478-1EB1B65F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U-Net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64871-3358-FB41-5A9B-841BE4E1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5667887" cy="5058569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b="1" dirty="0"/>
              <a:t>U-Net </a:t>
            </a:r>
            <a:r>
              <a:rPr lang="en-US" dirty="0"/>
              <a:t>is a popular and effective </a:t>
            </a:r>
            <a:r>
              <a:rPr lang="en-US" b="1" dirty="0"/>
              <a:t>architecture for image segmentation </a:t>
            </a:r>
            <a:r>
              <a:rPr lang="en-US" dirty="0"/>
              <a:t>tasks due to its ability to </a:t>
            </a:r>
            <a:r>
              <a:rPr lang="en-US" b="1" dirty="0"/>
              <a:t>capture both local and global contextual information</a:t>
            </a:r>
            <a:r>
              <a:rPr lang="en-US" dirty="0"/>
              <a:t>.</a:t>
            </a:r>
            <a:endParaRPr lang="en-US" b="1" dirty="0"/>
          </a:p>
          <a:p>
            <a:pPr fontAlgn="base"/>
            <a:r>
              <a:rPr lang="en-US" dirty="0"/>
              <a:t>The unique "U" shape of the U-Net architecture allows for the efficient </a:t>
            </a:r>
            <a:r>
              <a:rPr lang="en-US" b="1" dirty="0"/>
              <a:t>integration of low-level and high-level features,</a:t>
            </a:r>
            <a:r>
              <a:rPr lang="en-US" dirty="0"/>
              <a:t> enabling precise localization and segmentation of objects within an image.</a:t>
            </a:r>
          </a:p>
          <a:p>
            <a:pPr fontAlgn="base"/>
            <a:r>
              <a:rPr lang="en-US" dirty="0"/>
              <a:t>U-Net incorporates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contracting path </a:t>
            </a:r>
            <a:r>
              <a:rPr lang="en-US" dirty="0"/>
              <a:t>and </a:t>
            </a:r>
            <a:r>
              <a:rPr lang="en-US" b="1" dirty="0"/>
              <a:t>an expanding path</a:t>
            </a:r>
            <a:r>
              <a:rPr lang="en-US" dirty="0"/>
              <a:t>, which enables the model to capture detailed features in the contracting path and use them for accurate segmentation in the expanding path.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3045D-715B-4F6C-C60D-381943C5E4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39" y="1694452"/>
            <a:ext cx="4153200" cy="392788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A74F123-51F0-CDE8-730B-55050406C63B}"/>
              </a:ext>
            </a:extLst>
          </p:cNvPr>
          <p:cNvSpPr/>
          <p:nvPr/>
        </p:nvSpPr>
        <p:spPr>
          <a:xfrm rot="4407223">
            <a:off x="6324865" y="3543980"/>
            <a:ext cx="1430444" cy="225296"/>
          </a:xfrm>
          <a:prstGeom prst="rightArrow">
            <a:avLst/>
          </a:prstGeom>
          <a:solidFill>
            <a:srgbClr val="00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308D999-935C-5C36-D848-ADB14466F59A}"/>
              </a:ext>
            </a:extLst>
          </p:cNvPr>
          <p:cNvSpPr/>
          <p:nvPr/>
        </p:nvSpPr>
        <p:spPr>
          <a:xfrm rot="17324338">
            <a:off x="9911383" y="3610039"/>
            <a:ext cx="1430444" cy="225296"/>
          </a:xfrm>
          <a:prstGeom prst="rightArrow">
            <a:avLst/>
          </a:prstGeom>
          <a:solidFill>
            <a:srgbClr val="D08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818CD-B47E-4728-0C38-B02EB6E86625}"/>
              </a:ext>
            </a:extLst>
          </p:cNvPr>
          <p:cNvSpPr txBox="1"/>
          <p:nvPr/>
        </p:nvSpPr>
        <p:spPr>
          <a:xfrm rot="17216185">
            <a:off x="9688733" y="364586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Expanding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50468-119C-6C15-FDA3-1075CF0ABAC6}"/>
              </a:ext>
            </a:extLst>
          </p:cNvPr>
          <p:cNvSpPr txBox="1"/>
          <p:nvPr/>
        </p:nvSpPr>
        <p:spPr>
          <a:xfrm>
            <a:off x="6711922" y="1530900"/>
            <a:ext cx="43383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U-Net Architecture (</a:t>
            </a:r>
            <a:r>
              <a:rPr lang="en-US" sz="1200" b="1" dirty="0" err="1">
                <a:latin typeface="Roboto" panose="02000000000000000000" pitchFamily="2" charset="0"/>
                <a:ea typeface="Roboto" panose="02000000000000000000" pitchFamily="2" charset="0"/>
              </a:rPr>
              <a:t>Ronneberger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 et al., 2015)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E2EE8-4754-1D01-CF3D-281F415B74B4}"/>
              </a:ext>
            </a:extLst>
          </p:cNvPr>
          <p:cNvSpPr txBox="1"/>
          <p:nvPr/>
        </p:nvSpPr>
        <p:spPr>
          <a:xfrm rot="4299070">
            <a:off x="6156194" y="3645869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25235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8DEF-6E38-BCF3-84C0-7CFEBA4B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C508E9-DD68-C709-59CE-85A55B98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213" y="1253330"/>
            <a:ext cx="6302888" cy="5058569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b="1" dirty="0"/>
              <a:t>Transferred the previous learnt weights to a new problem.</a:t>
            </a:r>
          </a:p>
          <a:p>
            <a:pPr fontAlgn="base"/>
            <a:r>
              <a:rPr lang="en-US" dirty="0"/>
              <a:t>Transferred the </a:t>
            </a:r>
            <a:r>
              <a:rPr lang="en-US" b="1" dirty="0"/>
              <a:t>weights </a:t>
            </a:r>
            <a:r>
              <a:rPr lang="en-US" dirty="0"/>
              <a:t>and </a:t>
            </a:r>
            <a:r>
              <a:rPr lang="en-US" b="1" dirty="0"/>
              <a:t>architecture</a:t>
            </a:r>
            <a:r>
              <a:rPr lang="en-US" dirty="0"/>
              <a:t> from a </a:t>
            </a:r>
            <a:r>
              <a:rPr lang="en-US" b="1" dirty="0"/>
              <a:t>pre-trained model </a:t>
            </a:r>
            <a:r>
              <a:rPr lang="en-US" dirty="0"/>
              <a:t>that had been trained </a:t>
            </a:r>
            <a:r>
              <a:rPr lang="en-US" b="1" dirty="0"/>
              <a:t>using</a:t>
            </a:r>
            <a:r>
              <a:rPr lang="en-US" dirty="0"/>
              <a:t> a </a:t>
            </a:r>
            <a:r>
              <a:rPr lang="en-US" b="1" dirty="0"/>
              <a:t>large</a:t>
            </a:r>
            <a:r>
              <a:rPr lang="en-US" dirty="0"/>
              <a:t> image dataset e.g., ImageNet.</a:t>
            </a:r>
          </a:p>
          <a:p>
            <a:pPr fontAlgn="base"/>
            <a:r>
              <a:rPr lang="en-US" dirty="0"/>
              <a:t>A previous study found that </a:t>
            </a:r>
            <a:r>
              <a:rPr lang="en-US" b="1" dirty="0"/>
              <a:t>transferring features/weights</a:t>
            </a:r>
            <a:r>
              <a:rPr lang="en-US" dirty="0"/>
              <a:t> even from distant tasks yields </a:t>
            </a:r>
            <a:r>
              <a:rPr lang="en-US" b="1" dirty="0"/>
              <a:t>better performance than </a:t>
            </a:r>
            <a:r>
              <a:rPr lang="en-US" dirty="0"/>
              <a:t>using </a:t>
            </a:r>
            <a:r>
              <a:rPr lang="en-US" b="1" dirty="0"/>
              <a:t>random features.</a:t>
            </a:r>
            <a:endParaRPr lang="en-US" dirty="0"/>
          </a:p>
          <a:p>
            <a:pPr fontAlgn="base"/>
            <a:r>
              <a:rPr lang="en-US" dirty="0"/>
              <a:t>Example of pre-trained models: VGG19, ResNet50, Inception, </a:t>
            </a:r>
            <a:r>
              <a:rPr lang="en-US" dirty="0" err="1"/>
              <a:t>Mobilenet</a:t>
            </a:r>
            <a:r>
              <a:rPr lang="en-US" dirty="0"/>
              <a:t>, etc.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64EA980-046E-4566-2B1F-8F7D1D47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101" y="2161441"/>
            <a:ext cx="5135719" cy="25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CA949-30DD-2F88-85B1-8E316D2EE062}"/>
              </a:ext>
            </a:extLst>
          </p:cNvPr>
          <p:cNvSpPr txBox="1"/>
          <p:nvPr/>
        </p:nvSpPr>
        <p:spPr>
          <a:xfrm>
            <a:off x="5748321" y="5762625"/>
            <a:ext cx="61044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S. J. Pan and Q. Yang, "A Survey on Transfer Learning," in IEEE Transactions on Knowledge and Data Engineering, vol. 22, no. 10, pp. 1345-1359, Oct. 2010, </a:t>
            </a:r>
            <a:r>
              <a:rPr lang="en-US" sz="1100" dirty="0" err="1"/>
              <a:t>doi</a:t>
            </a:r>
            <a:r>
              <a:rPr lang="en-US" sz="1100" dirty="0"/>
              <a:t>: 10.1109/TKDE.2009.191.</a:t>
            </a:r>
          </a:p>
        </p:txBody>
      </p:sp>
    </p:spTree>
    <p:extLst>
      <p:ext uri="{BB962C8B-B14F-4D97-AF65-F5344CB8AC3E}">
        <p14:creationId xmlns:p14="http://schemas.microsoft.com/office/powerpoint/2010/main" val="223438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738</Words>
  <Application>Microsoft Office PowerPoint</Application>
  <PresentationFormat>Widescreen</PresentationFormat>
  <Paragraphs>89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Roboto</vt:lpstr>
      <vt:lpstr>Office Theme</vt:lpstr>
      <vt:lpstr>Building and Training Your 2D CNN Model with OpendTect</vt:lpstr>
      <vt:lpstr>Outline</vt:lpstr>
      <vt:lpstr>Outline</vt:lpstr>
      <vt:lpstr>Seismic Fault</vt:lpstr>
      <vt:lpstr>PowerPoint Presentation</vt:lpstr>
      <vt:lpstr>Outline</vt:lpstr>
      <vt:lpstr>Image Segmentation</vt:lpstr>
      <vt:lpstr>2D U-Net Architecture</vt:lpstr>
      <vt:lpstr>Transfer Learning</vt:lpstr>
      <vt:lpstr>Outline</vt:lpstr>
      <vt:lpstr>Live Demo Session</vt:lpstr>
      <vt:lpstr>Concluding Remarks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Application in Geoscience Related Data</dc:title>
  <dc:creator>Arjan Burggraaf</dc:creator>
  <cp:lastModifiedBy>Lenovo -</cp:lastModifiedBy>
  <cp:revision>54</cp:revision>
  <dcterms:created xsi:type="dcterms:W3CDTF">2021-04-13T04:57:30Z</dcterms:created>
  <dcterms:modified xsi:type="dcterms:W3CDTF">2023-06-14T15:24:24Z</dcterms:modified>
</cp:coreProperties>
</file>